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92" r:id="rId2"/>
    <p:sldId id="256" r:id="rId3"/>
    <p:sldId id="305" r:id="rId4"/>
    <p:sldId id="283" r:id="rId5"/>
    <p:sldId id="296" r:id="rId6"/>
    <p:sldId id="306" r:id="rId7"/>
    <p:sldId id="307" r:id="rId8"/>
    <p:sldId id="289" r:id="rId9"/>
    <p:sldId id="290" r:id="rId10"/>
    <p:sldId id="308" r:id="rId11"/>
    <p:sldId id="309" r:id="rId12"/>
    <p:sldId id="310" r:id="rId13"/>
    <p:sldId id="311" r:id="rId14"/>
    <p:sldId id="312" r:id="rId15"/>
    <p:sldId id="268" r:id="rId16"/>
    <p:sldId id="313" r:id="rId17"/>
    <p:sldId id="314" r:id="rId18"/>
    <p:sldId id="270" r:id="rId19"/>
    <p:sldId id="275" r:id="rId20"/>
    <p:sldId id="274" r:id="rId21"/>
    <p:sldId id="316" r:id="rId22"/>
    <p:sldId id="315" r:id="rId23"/>
    <p:sldId id="286" r:id="rId24"/>
    <p:sldId id="301" r:id="rId25"/>
    <p:sldId id="317" r:id="rId26"/>
    <p:sldId id="298" r:id="rId27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ri Baum" initials="GB" lastIdx="1" clrIdx="0">
    <p:extLst>
      <p:ext uri="{19B8F6BF-5375-455C-9EA6-DF929625EA0E}">
        <p15:presenceInfo xmlns:p15="http://schemas.microsoft.com/office/powerpoint/2012/main" userId="24fbfbd59e457c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B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5F602-F30F-4497-92EA-784B02CE19F9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F7984-D7BB-4339-9CDE-3B033A823E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73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0D3103-A5B2-4CBA-A605-66DCEAADFE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91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SUPPLY CHAINS TO OUR CLOTHERS, TABLES,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F7984-D7BB-4339-9CDE-3B033A823EC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3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3F7984-D7BB-4339-9CDE-3B033A823EC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209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475510-74ED-4462-BD05-0706AA50C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6CA18A2-5F85-43D8-B131-965D7B9B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9D9377-959A-4B53-ADE1-05F8B6C5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31578-6BE3-486F-B546-95351E41172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AD1077-C870-43F4-9D09-6DBF32087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AD0066-E5F8-42A0-81A4-922991C4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6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01421D-D345-473D-ABDE-F73A3778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D4B0AA3-D351-469D-988C-336AD375F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F1FBA6-5D36-42E5-9C56-F6904E3DB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E8A8-3B8C-4430-BFC5-F468886E8E3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DA2160-4560-4D76-B9FA-E0261DE1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8E7197-5EFF-4724-9A03-B5EC01A76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3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73710E8-48AF-454B-BBD4-18D1F8F0AE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2C7B33D-106E-4054-A02D-AB6AABFF4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7FD2AC-9C88-4BD5-B0B2-A7184434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93304-3209-49A9-B764-A669419D0A08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B11D7B-65F5-451D-87E7-D232BD999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BA06867-8BAF-416F-9264-D5A7F3E1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2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73AA8E-87ED-45BD-9D10-D67EEC1C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E39762-7868-4199-88B3-87DD8B941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EE114D-3AD3-4715-862D-F54B6F8A3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B8A7-2913-4667-94C4-354856DE008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0BA423-EAEB-4268-B058-FC572651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746D43-C460-4944-9999-746193F50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56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5F44DE-70B1-4A67-BE51-BB9F25FD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403C87-AE5E-45FE-ADB7-9DC0AE396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5D4062-0AEB-4143-95F0-A39E5E1B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ABE6-B89F-4021-9BBE-2428E113E718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8D127F-05B4-400F-828F-4BE15EB09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A9C6DA-365B-415D-A11F-36AFB156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205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DE08B0-6C3D-4245-AB99-0862073E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64C230-2079-40B3-99CC-289159B37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DB7DDEF-88F9-4336-937F-C07710EF1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94C4D-BED0-4C19-871F-94D9E8919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B9E9-BAB8-4F91-8CE3-899A1C210E4D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05E0062-2B66-4740-827A-D44B88A4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6B8C5F1-F37E-4342-822D-F0EBE2A4F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E26217-5D4D-4929-BC83-112212A0F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7813F6-A8C3-4BC1-96DF-38AF668D9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7D5245B-2C39-41FA-9CE7-835579780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0738437-9CB1-4DB7-B051-43DA60AAB6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739F090-A97B-45A2-BBA4-B8223F4F5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213BD59-10D7-41F2-861C-D17AE11E5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89D8-3CCE-4494-8756-28762152337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0C642AE-9BB3-49B4-A7EE-5E4F59BC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3A69DB8-C879-4EB3-BD8C-B7F57941F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1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0F348A-5BC6-4BC4-AB52-D9C9C82C1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7A51619-8E3B-4F08-B91E-A2133B17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47D9-CC31-42A4-A59B-76D4BDA9E8C8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B639D94-8BEB-48A3-A5D2-1AF96C7D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EFCA46-1F62-4270-BE78-ADB19F67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68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7F6559F-EF12-4938-BC4B-395741547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A4BAC-030C-43E2-8881-80D4C07C47C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DD2D95-CA1D-45E4-A062-D6771D39A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C30154-E6C3-42DF-B329-1C02057B3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5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E5F192-B760-4DCE-9137-4B80680F2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DB793C-DC60-4077-A02F-3491837A6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EE474F-5BB6-45F9-8BC5-B11DF45BD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B19F3F8-3F15-43C8-88D5-6722D0910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33DC-4273-4F8B-96A3-E5C22AED8AEC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77E278-4340-4EB9-B46D-4B5339FF0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E58F33-16C7-4D69-89E3-C12815B1A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00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C7C905-DB1C-4753-8E07-4F28232FD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5A50CA-3CDF-4CD4-8DEC-7174CD242E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BCCE26F-7E7A-4935-9761-EADF66F62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322D8DB-332E-4E7E-B0F8-33ADBA2CF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E3E0B-2A97-4AF7-9F82-CF6DE79EE61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62D18C6-60A4-4012-A1AF-67F042C87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79487-B868-4824-AF67-27D268843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BF24349-6C44-46C7-8548-B685AC51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51A2C25-D7A2-46A8-8E36-A30A01D2A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53A417-94EE-4C6E-947A-F3E8DFCC1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10437-3EC3-4F8C-83D8-B808E961431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B5F79C-02B7-4437-A2F5-37C4EBC72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8775E9-9B9A-4CF9-BE63-D35AAA297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219B3-474D-488F-AE09-4D02E40D6D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195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990091" y="6039479"/>
            <a:ext cx="2562886" cy="45719"/>
          </a:xfrm>
        </p:spPr>
        <p:txBody>
          <a:bodyPr/>
          <a:lstStyle/>
          <a:p>
            <a:fld id="{050D7D99-D8A1-4C40-A72B-02D6AF70904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CCF8A2D-F084-46D8-AAA3-2323CF5ACD9C}"/>
              </a:ext>
            </a:extLst>
          </p:cNvPr>
          <p:cNvSpPr/>
          <p:nvPr/>
        </p:nvSpPr>
        <p:spPr>
          <a:xfrm>
            <a:off x="0" y="514905"/>
            <a:ext cx="12192000" cy="4679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</a:rPr>
              <a:t>Let us begin with prayer </a:t>
            </a:r>
          </a:p>
          <a:p>
            <a:r>
              <a:rPr lang="en-US" sz="3200" b="1" dirty="0">
                <a:solidFill>
                  <a:schemeClr val="accent5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accent5"/>
                </a:solidFill>
              </a:rPr>
              <a:t>		Make me an instrument of your peace. 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accent5"/>
                </a:solidFill>
              </a:rPr>
              <a:t>		Make me an instrument, humble and free. 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accent5"/>
                </a:solidFill>
              </a:rPr>
              <a:t>		Awaken my heart and mind today. </a:t>
            </a: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accent5"/>
                </a:solidFill>
              </a:rPr>
              <a:t>		May I hear what I need to hear for the dignity and 				worth of all.</a:t>
            </a:r>
            <a:endParaRPr lang="en-US" sz="3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24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9198E1-638A-4DB3-9937-6E0ED3F1A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25624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HOW TRAFFICKERS CONTROL VICTIMS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A64605-28D2-4815-BCAC-662D68C28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pPr marL="5778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200" b="1" dirty="0">
              <a:latin typeface="Arial" pitchFamily="34" charset="0"/>
            </a:endParaRPr>
          </a:p>
          <a:p>
            <a:pPr marL="5778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Arial" pitchFamily="34" charset="0"/>
              </a:rPr>
              <a:t>FORCE: RAPE, BEATINGS, CONSTRAINT, CONFINEMENT</a:t>
            </a:r>
          </a:p>
          <a:p>
            <a:pPr marL="5778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200" b="1" dirty="0">
              <a:latin typeface="Arial" pitchFamily="34" charset="0"/>
            </a:endParaRPr>
          </a:p>
          <a:p>
            <a:pPr marL="5778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Arial" pitchFamily="34" charset="0"/>
              </a:rPr>
              <a:t>FRAUD: FALSE AND DECEPTIVE OFFERS OF EMPLOYMENT, MARRIAGE, BETTER LIFE</a:t>
            </a:r>
          </a:p>
          <a:p>
            <a:pPr marL="5778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200" b="1" dirty="0">
              <a:latin typeface="Arial" pitchFamily="34" charset="0"/>
            </a:endParaRPr>
          </a:p>
          <a:p>
            <a:pPr marL="5778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b="1" dirty="0">
                <a:latin typeface="Arial" pitchFamily="34" charset="0"/>
              </a:rPr>
              <a:t>COERCION: T</a:t>
            </a:r>
            <a:r>
              <a:rPr lang="en-US" sz="3200" b="1" dirty="0">
                <a:latin typeface="Arial" pitchFamily="34" charset="0"/>
                <a:cs typeface="Times New Roman" pitchFamily="18" charset="0"/>
              </a:rPr>
              <a:t>HREATS OF SERIOUS HARM TO VICTIM OR FAMILY MEMBERS AND/OR PHYSICAL RESTRAINT, OR ABUSE OF THE LEGAL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30C69F3-3712-4C98-9B70-C266DE15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96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C6078F-8CDF-43F7-84E7-4BED226E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6" y="18255"/>
            <a:ext cx="12179423" cy="1517582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TRAFFICKERS CAN BE ANYONE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92E8C9-0DB0-4EBD-B4E3-426191367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35838"/>
            <a:ext cx="12191998" cy="532216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b="1" dirty="0"/>
              <a:t>THEY KNOW HOW TO MANIPULATE THEIR PROSPECTIVE VICTIMS BY BEING A</a:t>
            </a:r>
          </a:p>
          <a:p>
            <a:pPr marL="0" indent="0" algn="ctr">
              <a:buNone/>
            </a:pPr>
            <a:endParaRPr lang="en-US" b="1" dirty="0"/>
          </a:p>
          <a:p>
            <a:pPr algn="ctr"/>
            <a:r>
              <a:rPr lang="en-US" b="1" dirty="0"/>
              <a:t>PRETENDER</a:t>
            </a:r>
          </a:p>
          <a:p>
            <a:pPr algn="ctr"/>
            <a:r>
              <a:rPr lang="en-US" b="1" dirty="0"/>
              <a:t>PROVIDER</a:t>
            </a:r>
          </a:p>
          <a:p>
            <a:pPr algn="ctr"/>
            <a:r>
              <a:rPr lang="en-US" b="1" dirty="0"/>
              <a:t>PROMISER</a:t>
            </a:r>
          </a:p>
          <a:p>
            <a:pPr algn="ctr"/>
            <a:r>
              <a:rPr lang="en-US" b="1" dirty="0"/>
              <a:t>PROTECTOR</a:t>
            </a:r>
          </a:p>
          <a:p>
            <a:pPr algn="ctr"/>
            <a:r>
              <a:rPr lang="en-US" b="1" dirty="0"/>
              <a:t>PUNISHER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11A1A9B-DD98-4A06-8060-169F2FD8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57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2E49B6-AEE2-4C16-ABF7-462173FD9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8" y="18255"/>
            <a:ext cx="12160928" cy="1325563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SIGNS OF A TRAFFICKER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E784C5-B1DC-4338-A381-BAD50F3DE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2" y="1352696"/>
            <a:ext cx="12160928" cy="5428195"/>
          </a:xfrm>
        </p:spPr>
        <p:txBody>
          <a:bodyPr>
            <a:normAutofit lnSpcReduction="10000"/>
          </a:bodyPr>
          <a:lstStyle/>
          <a:p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GETS JEALOUS EASILY, SEEMS CONTROLLING, SHOWS VIOLENCE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IS SIGNIFICANTLY OLDER THAN YOU OR YOUR FRIENDS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PROMISES THINGS THAT SEEM TOO GOOD TO BE TRUE</a:t>
            </a:r>
          </a:p>
          <a:p>
            <a:pPr>
              <a:lnSpc>
                <a:spcPct val="150000"/>
              </a:lnSpc>
            </a:pPr>
            <a:r>
              <a:rPr lang="en-US" b="1" dirty="0"/>
              <a:t>ENCOURAGES YOU TO ENGAGE IN ILLEGAL ACTIVITIES TO ACHIEVE YOUR GOALS AND DREAMS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SUGGESTS THAT HE/SHE KNOWS HOW TO HELP YOU MAKE A LOT OF MONEY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9111372-9515-4233-AF0F-C6FAFF42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835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8B1E26-1210-440E-BB76-259F54EC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76039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MORE SIGNS OF A TRAFFICKER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7D2CEF-92B4-45BA-A0C2-80787689E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49407"/>
            <a:ext cx="12191998" cy="548196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endParaRPr lang="en-US" sz="5900" b="1" dirty="0"/>
          </a:p>
          <a:p>
            <a:pPr>
              <a:lnSpc>
                <a:spcPct val="150000"/>
              </a:lnSpc>
            </a:pPr>
            <a:r>
              <a:rPr lang="en-US" sz="9600" b="1" dirty="0"/>
              <a:t>BUYS EXPENSIVE GIFTS OR LIKES TO FLASH THEIR MONEY</a:t>
            </a:r>
          </a:p>
          <a:p>
            <a:pPr>
              <a:lnSpc>
                <a:spcPct val="150000"/>
              </a:lnSpc>
            </a:pPr>
            <a:r>
              <a:rPr lang="en-US" sz="9600" b="1" dirty="0"/>
              <a:t>IS VAGUE ABOUT HIS/HER PROFESSION, YOU CAN’T PROVE WHAT THEY REALLY DO</a:t>
            </a:r>
          </a:p>
          <a:p>
            <a:pPr>
              <a:lnSpc>
                <a:spcPct val="150000"/>
              </a:lnSpc>
            </a:pPr>
            <a:r>
              <a:rPr lang="en-US" sz="9600" b="1" dirty="0"/>
              <a:t>GETS PUSHY OR DEMANDING ABOUT SEX</a:t>
            </a:r>
          </a:p>
          <a:p>
            <a:pPr>
              <a:lnSpc>
                <a:spcPct val="150000"/>
              </a:lnSpc>
            </a:pPr>
            <a:r>
              <a:rPr lang="en-US" sz="9600" b="1" dirty="0"/>
              <a:t>WANTS TO TAKE SUGGESTIVE PHOTO, ENCOURAGES YOU TO MODEL OR DANCE FOR MONEY</a:t>
            </a:r>
          </a:p>
          <a:p>
            <a:pPr>
              <a:lnSpc>
                <a:spcPct val="150000"/>
              </a:lnSpc>
            </a:pPr>
            <a:r>
              <a:rPr lang="en-US" sz="9600" b="1" dirty="0"/>
              <a:t>MAKES YOU FEEL RESPONSIBLE FOR HIS/HER FINANCIAL STABILITY</a:t>
            </a:r>
          </a:p>
          <a:p>
            <a:pPr>
              <a:lnSpc>
                <a:spcPct val="150000"/>
              </a:lnSpc>
            </a:pPr>
            <a:r>
              <a:rPr lang="en-US" sz="9600" b="1" dirty="0"/>
              <a:t>VERY OPEN ABOUT FINANCIAL MATTERS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9600" i="1" dirty="0"/>
              <a:t>                                                                  Shared Hope International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 </a:t>
            </a:r>
          </a:p>
          <a:p>
            <a:pPr>
              <a:lnSpc>
                <a:spcPct val="150000"/>
              </a:lnSpc>
            </a:pPr>
            <a:endParaRPr lang="en-US" b="1" dirty="0"/>
          </a:p>
          <a:p>
            <a:pPr marL="0" indent="0">
              <a:lnSpc>
                <a:spcPct val="150000"/>
              </a:lnSpc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B882DF4-BA4E-4DE2-9571-1AEF97269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00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81D32-50E7-4D53-8D6A-D58B905B8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8" y="0"/>
            <a:ext cx="12188301" cy="1353337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CONDITIONS WHICH LEAD TO PEOPLE</a:t>
            </a:r>
            <a:br>
              <a:rPr lang="en-US" b="1" dirty="0"/>
            </a:br>
            <a:r>
              <a:rPr lang="en-US" b="1" dirty="0"/>
              <a:t>BECOMING TRAFFICKING VICTIMS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A9A748-A5E0-491D-8355-216C5B85A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53337"/>
            <a:ext cx="12188300" cy="5504663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     POVERTY OR DEBT			LACK OF EDUCATION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     DRUG ADDICTION			         HOMELESSNESS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     EXPERIENCED BEING USED           LACK OF SUPPORT SYSTEM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b="1" dirty="0"/>
              <a:t>     ISOLATED YOUTH AND ADULTS	 HISTORY OF ABUSE/NEGLECT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en-US" b="1" dirty="0"/>
              <a:t>     IMMIGRANTS SEEKING WORK WITHOUT PROTECTION OF LAW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A3EE1D5-CBA7-407B-8469-ED8657C29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48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E53CBB-31AB-4FFC-A7E7-6314D5A3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CONDITIONS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THAT MAKE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TEENS VULNERABLE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B6D1D1-925D-4231-9990-87083E88B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929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RUNNING AWAY FROM HOME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HISTORY OF ABUSE OR NEGLECT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FEELING A NEED TO BE PROTECTED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THINKING MONEY WILL MAKE THEM WORTHWHILE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b="1" dirty="0"/>
              <a:t>ACQUAINTANCE WITH SOMEONE WHO HAS A WAY OF TAKING ADVANTAGE OF THEM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FEELING ISOLATED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BEING AT THE WRONG PLACE AT THE WRONG TIME 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b="1" dirty="0"/>
          </a:p>
          <a:p>
            <a:pPr marL="0" indent="0" algn="ctr">
              <a:lnSpc>
                <a:spcPct val="100000"/>
              </a:lnSpc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3F9780-79FF-4875-8223-1A6E5F75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29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6E68D8-4CE3-4ABF-8459-4E7D8B5BC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SIGNS SOMEONE</a:t>
            </a:r>
            <a:br>
              <a:rPr lang="en-US" b="1" dirty="0"/>
            </a:br>
            <a:r>
              <a:rPr lang="en-US" b="1" dirty="0"/>
              <a:t>IS BEING TRAFFICKED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EF83C1-52E3-4DA3-B205-7EB167FA8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7" y="1690689"/>
            <a:ext cx="12192000" cy="5167311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SIGNS OF PHYSICAL ABUSE: BURNS, BRUISES OR CUTS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UNEXPLAINED ABSENCES FROM CLASS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LESS APPROPRIATELY DRESSED THAN BEFORE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SEXUALIZED BEHAVIOR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OVERLY TIRED IN CLASS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WITHDRAWN, DEPRESSED, DISTRACTED, OR CHECKED OUT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BRAGS ABOUT MAKING OR HAVING LOTS OF MONEY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7ACB25-0026-4C6D-9CA5-A43B4CD8B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90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522E3D-8955-4FE4-9DAC-0E13A3352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SIGNS SOMEONE IS BEING</a:t>
            </a:r>
            <a:br>
              <a:rPr lang="en-US" b="1" dirty="0"/>
            </a:br>
            <a:r>
              <a:rPr lang="en-US" b="1" dirty="0"/>
              <a:t>TRAFFICKED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B94882-2F28-4BC0-9509-7E92E60FA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90689"/>
            <a:ext cx="12192000" cy="516731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DISPLAYS EXPENSIVE CLOTHES, ACCESSORIES OR SHOES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/>
              <a:t>NEW TATTOOS (TATTOOS OF A NAME, SYMBOL OF MONEY)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b="1" dirty="0"/>
              <a:t>OLDER BOY/GIRLFRIEND OR NEW FRIENDS WITH A DIFFERENT LIFESTYLE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b="1" dirty="0"/>
              <a:t>TALKS ABOUT WILD PARTIES OR INVITES OTHER STUDENTS TO ATTEND PARTIES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b="1" dirty="0"/>
              <a:t>SIGNS OF GANG AFFILIATION (PREFERENCE FOR SPECIFIC COLORS, NOTEBOOK DOODLES OF GANG SYMBOLS, ETC.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i="1" dirty="0"/>
              <a:t>                                                                        Shared Hope International</a:t>
            </a:r>
            <a:endParaRPr lang="en-US" sz="2400" b="1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53D4E7-EF4E-4A06-A08B-F2874805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541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E53CBB-31AB-4FFC-A7E7-6314D5A3E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TRAFFICKED PERSONS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DO NOT ESCAPE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B6D1D1-925D-4231-9990-87083E88B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  <a:noFill/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CAN’T SPEAK THE LANGUAGE, NO CELLPHONE, CAN’T TRUST ANYONE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ENFORCED ISOLATION OR RESTRICTED ACTIVITIES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FEAR OF PAYBACK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WATCHED OR ESCORTED BY TRAFFICKER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“COACHED” TO ANSWER QUESTIONS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DEVELOPLED LOYALTY TOWARD TRAFFICKER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694573-4585-4F0D-AAF2-3692A5E5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87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8B333B1F-3B73-4691-AA0A-A961D2F8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HUMAN TRAFFICKING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CONTINUES TO GROW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1D1211F-0596-4C8F-A3CE-C41176168D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DEMAND FOR PROSTITUTION AND PORNOGRAPHY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DEMAND FOR CHEAP LABOR; HIGHER PROFITS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DEMAND FOR INEXPENSIVE PRODUCTS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POTENTIAL PROFITS ARE VERY HIGH –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 TRAFFICKED PERSONS CAN BE BOUGHT AND SOLD MANY TIMES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DFF3C960-40CA-4573-B286-90AE123E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fld id="{6FD219B3-474D-488F-AE09-4D02E40D6D83}" type="slidenum">
              <a:rPr lang="en-US" smtClean="0"/>
              <a:pPr marL="171450" indent="-171450">
                <a:buFont typeface="Arial" panose="020B0604020202020204" pitchFamily="34" charset="0"/>
                <a:buChar char="•"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19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35B577-376B-4D5E-8E6E-E9C5EE0CE2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3708FBA-F9B7-430A-9FD6-B000E6C922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79963"/>
            <a:ext cx="9144000" cy="1655762"/>
          </a:xfrm>
        </p:spPr>
        <p:txBody>
          <a:bodyPr/>
          <a:lstStyle/>
          <a:p>
            <a:endParaRPr lang="en-US" dirty="0">
              <a:latin typeface="Arial Black" panose="020B0A04020102020204" pitchFamily="34" charset="0"/>
            </a:endParaRPr>
          </a:p>
          <a:p>
            <a:r>
              <a:rPr lang="en-US" sz="4800" dirty="0">
                <a:latin typeface="Arial Black" panose="020B0A04020102020204" pitchFamily="34" charset="0"/>
              </a:rPr>
              <a:t>MODERN-DAY</a:t>
            </a:r>
            <a:r>
              <a:rPr lang="en-US" sz="3200" dirty="0">
                <a:latin typeface="Arial Black" panose="020B0A04020102020204" pitchFamily="34" charset="0"/>
              </a:rPr>
              <a:t> </a:t>
            </a:r>
            <a:r>
              <a:rPr lang="en-US" sz="4800" dirty="0">
                <a:latin typeface="Arial Black" panose="020B0A04020102020204" pitchFamily="34" charset="0"/>
              </a:rPr>
              <a:t>SLAVERY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6BFAEB5-399C-4F0A-B1B1-87C3B7A52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141" y="721025"/>
            <a:ext cx="5195759" cy="3657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7343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8B333B1F-3B73-4691-AA0A-A961D2F8505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HUMAN TRAFFICKING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CONTINUES TO EXIST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1D1211F-0596-4C8F-A3CE-C41176168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LACK OF PUBLIC AWARENESS ABOUT TRAFFICKING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HIGH PROFIT FOR TRAFFICKERS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SOPHISTICATED CRIMINAL NETWORKS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LACK OF EFFECTIVE AND ENFORCEABLE HUMAN TRAFFICKING LEGISLATION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OBSTACLES TO LEGAL MIGRATION TO WEALTHIER COUNTRIES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b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4F1E9D-8ED7-470E-A576-289A6E3A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261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6AE4ED-BE04-47D7-8A3A-7C733C62A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4" y="0"/>
            <a:ext cx="12170546" cy="1353337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WHAT CAN I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114F73-4EBD-49B4-AE83-2980703EA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54" y="1353336"/>
            <a:ext cx="12149092" cy="55046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LEARN MORE ABOUT HUMAN TRAFFICKING</a:t>
            </a:r>
          </a:p>
          <a:p>
            <a:pPr marL="0" indent="0" algn="ctr">
              <a:buNone/>
            </a:pPr>
            <a:endParaRPr lang="en-US" b="1" dirty="0"/>
          </a:p>
          <a:p>
            <a:pPr algn="ctr">
              <a:lnSpc>
                <a:spcPct val="120000"/>
              </a:lnSpc>
            </a:pPr>
            <a:r>
              <a:rPr lang="en-US" b="1" dirty="0"/>
              <a:t>TALK ABOUT THE RISKS WITH TEACHERS AND CLASSMATES</a:t>
            </a:r>
          </a:p>
          <a:p>
            <a:pPr algn="ctr">
              <a:lnSpc>
                <a:spcPct val="120000"/>
              </a:lnSpc>
            </a:pPr>
            <a:r>
              <a:rPr lang="en-US" b="1" dirty="0"/>
              <a:t>DO A PROJECT FOR A CLASS TO RAISE AWARENESS ABOUT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b="1" dirty="0"/>
              <a:t>HUMAN TRAFFICKING</a:t>
            </a:r>
          </a:p>
          <a:p>
            <a:pPr algn="ctr">
              <a:lnSpc>
                <a:spcPct val="120000"/>
              </a:lnSpc>
            </a:pPr>
            <a:r>
              <a:rPr lang="en-US" b="1" dirty="0"/>
              <a:t>COME UP WITH YOUR OWN IDEAS FOR RAISING AWARENESS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KEEP THE HOTLINE NUMBER HANDY </a:t>
            </a:r>
          </a:p>
          <a:p>
            <a:pPr marL="0" indent="0" algn="ctr">
              <a:buNone/>
            </a:pPr>
            <a:r>
              <a:rPr lang="en-US" sz="3600" b="1" dirty="0"/>
              <a:t>1-888-373-7888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D50EDF-EF92-4D92-9682-A0A93084A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7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7D42C0-5110-42AC-B4A7-1556EA076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BE ALERT!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7F481F-6FD2-4465-9846-E660F180F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90688"/>
            <a:ext cx="12192000" cy="5167311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en-US" b="1" dirty="0"/>
          </a:p>
          <a:p>
            <a:pPr algn="ctr">
              <a:spcBef>
                <a:spcPts val="600"/>
              </a:spcBef>
            </a:pPr>
            <a:r>
              <a:rPr lang="en-US" b="1" dirty="0"/>
              <a:t>TO GET HELP OR REPORT SUSPICIOUS BEHAVIOR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en-US" b="1" u="sng" dirty="0">
                <a:solidFill>
                  <a:srgbClr val="FF0000"/>
                </a:solidFill>
              </a:rPr>
              <a:t>THE NATIONAL HUMAN TRAFFICKING HOTLINE  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b="1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3600" b="1" dirty="0"/>
              <a:t>CALL 888-373-7888 OR TEXT “BEFREE”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1" dirty="0"/>
          </a:p>
          <a:p>
            <a:pPr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/>
              <a:t>TO GET IMMEDIATE HELP FOR SOMEONE 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/>
              <a:t>WHO IS IN DANGER </a:t>
            </a:r>
          </a:p>
          <a:p>
            <a:pPr marL="0" indent="0" algn="ctr">
              <a:buNone/>
            </a:pPr>
            <a:r>
              <a:rPr lang="en-US" sz="3600" b="1" dirty="0"/>
              <a:t>CALL 9-1-1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2FC316-C41A-4992-8458-00388551D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27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1AE0B8-5389-473B-8041-A1820533C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b="1" dirty="0"/>
              <a:t>WHERE CAN I GET MORE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FA5608-170E-46AE-A642-45A20D1B6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1998" cy="5167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3200" b="1" dirty="0"/>
              <a:t>FBI: </a:t>
            </a:r>
            <a:r>
              <a:rPr lang="en-US" sz="3900" b="1" dirty="0"/>
              <a:t>1-800-225-5324</a:t>
            </a:r>
          </a:p>
          <a:p>
            <a:pPr marL="0" indent="0" algn="ctr">
              <a:buNone/>
            </a:pPr>
            <a:endParaRPr lang="en-US" sz="3900" b="1" dirty="0"/>
          </a:p>
          <a:p>
            <a:pPr marL="0" indent="0" algn="ctr">
              <a:buNone/>
            </a:pPr>
            <a:r>
              <a:rPr lang="en-US" sz="3200" b="1" dirty="0"/>
              <a:t>NATIONAL MISSING AND EXPLOITED CHILD UNIT: </a:t>
            </a:r>
          </a:p>
          <a:p>
            <a:pPr marL="0" indent="0" algn="ctr">
              <a:buNone/>
            </a:pPr>
            <a:r>
              <a:rPr lang="en-US" sz="3900" b="1" dirty="0"/>
              <a:t>1-800-843-5678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C6B009-6419-4623-AB8E-710AB8DB4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31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VIEW CHOSEN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146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769" y="261176"/>
            <a:ext cx="10515600" cy="6332807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                                 </a:t>
            </a:r>
          </a:p>
          <a:p>
            <a:pPr marL="0" indent="0" algn="ctr">
              <a:buNone/>
            </a:pPr>
            <a:endParaRPr lang="en-US" sz="66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7030A0"/>
                </a:solidFill>
              </a:rPr>
              <a:t>SHARE WITH YOUR NEIGHBOR –</a:t>
            </a:r>
          </a:p>
          <a:p>
            <a:pPr marL="0" indent="0" algn="ctr">
              <a:buNone/>
            </a:pPr>
            <a:endParaRPr lang="en-US" sz="6600" b="1" dirty="0">
              <a:solidFill>
                <a:srgbClr val="7030A0"/>
              </a:solidFill>
            </a:endParaRPr>
          </a:p>
          <a:p>
            <a:pPr algn="ctr"/>
            <a:r>
              <a:rPr lang="en-US" sz="6600" b="1" dirty="0"/>
              <a:t>Feelings, questions, concerns</a:t>
            </a:r>
          </a:p>
          <a:p>
            <a:pPr algn="ctr"/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213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769" y="261176"/>
            <a:ext cx="10515600" cy="6332807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                                 </a:t>
            </a:r>
          </a:p>
          <a:p>
            <a:pPr marL="0" indent="0" algn="ctr">
              <a:buNone/>
            </a:pPr>
            <a:endParaRPr lang="en-US" sz="66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6600" b="1" dirty="0">
                <a:solidFill>
                  <a:srgbClr val="7030A0"/>
                </a:solidFill>
              </a:rPr>
              <a:t>SHARE WITH YOUR NEIGHBOR –</a:t>
            </a:r>
          </a:p>
          <a:p>
            <a:pPr marL="0" indent="0" algn="ctr">
              <a:buNone/>
            </a:pPr>
            <a:endParaRPr lang="en-US" sz="6600" b="1" dirty="0">
              <a:solidFill>
                <a:srgbClr val="7030A0"/>
              </a:solidFill>
            </a:endParaRPr>
          </a:p>
          <a:p>
            <a:pPr algn="ctr"/>
            <a:r>
              <a:rPr lang="en-US" sz="6600" b="1" dirty="0"/>
              <a:t>Feelings, questions, concerns</a:t>
            </a:r>
          </a:p>
          <a:p>
            <a:pPr algn="ctr"/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0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36AC2499-A30B-48C6-8973-16BAB729E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571347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KEY PRINCIPLES OF CATHOLIC SOCIAL TEACHING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8B5465-AD4C-4D54-8C94-68D29C23B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71348"/>
            <a:ext cx="12192000" cy="5286651"/>
          </a:xfrm>
        </p:spPr>
        <p:txBody>
          <a:bodyPr/>
          <a:lstStyle/>
          <a:p>
            <a:pPr algn="ctr"/>
            <a:r>
              <a:rPr lang="en-US" b="1" dirty="0"/>
              <a:t>Human Dignity</a:t>
            </a:r>
          </a:p>
          <a:p>
            <a:pPr algn="ctr"/>
            <a:r>
              <a:rPr lang="en-US" b="1" dirty="0"/>
              <a:t>Community and Common Good</a:t>
            </a:r>
          </a:p>
          <a:p>
            <a:pPr algn="ctr"/>
            <a:r>
              <a:rPr lang="en-US" b="1" dirty="0"/>
              <a:t>Rights and Responsibilities</a:t>
            </a:r>
          </a:p>
          <a:p>
            <a:pPr algn="ctr"/>
            <a:r>
              <a:rPr lang="en-US" b="1" dirty="0"/>
              <a:t>Option for the Poor and Vulnerable</a:t>
            </a:r>
          </a:p>
          <a:p>
            <a:pPr algn="ctr"/>
            <a:r>
              <a:rPr lang="en-US" b="1" dirty="0"/>
              <a:t>Participation</a:t>
            </a:r>
          </a:p>
          <a:p>
            <a:pPr algn="ctr"/>
            <a:r>
              <a:rPr lang="en-US" b="1" dirty="0"/>
              <a:t>Dignity of Work and Rights of Workers</a:t>
            </a:r>
          </a:p>
          <a:p>
            <a:pPr algn="ctr"/>
            <a:r>
              <a:rPr lang="en-US" b="1" dirty="0"/>
              <a:t>Stewardship of Creation</a:t>
            </a:r>
          </a:p>
          <a:p>
            <a:pPr algn="ctr"/>
            <a:r>
              <a:rPr lang="en-US" b="1" dirty="0"/>
              <a:t>Solidarity</a:t>
            </a:r>
          </a:p>
          <a:p>
            <a:pPr algn="ctr"/>
            <a:r>
              <a:rPr lang="en-US" b="1" dirty="0"/>
              <a:t>Role of Government</a:t>
            </a:r>
          </a:p>
          <a:p>
            <a:pPr algn="ctr"/>
            <a:r>
              <a:rPr lang="en-US" b="1" dirty="0"/>
              <a:t>Promotion of Peace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2FF70006-8DB0-40A0-8F52-DEB3BEBC7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1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98CFF6-DEDB-4FF7-BFB6-31EE1FB3E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059619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HUMAN TRAFFICKING IS A 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85EC96-D850-427D-A58A-3886D7E0E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167" y="1830648"/>
            <a:ext cx="10515600" cy="4990485"/>
          </a:xfrm>
          <a:noFill/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$150 BILLION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WORLDWIDE INDUSTRY</a:t>
            </a:r>
          </a:p>
          <a:p>
            <a:pPr marL="0" indent="0" algn="ctr">
              <a:buNone/>
            </a:pP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/>
              <a:t>40.3 MILLION</a:t>
            </a:r>
          </a:p>
          <a:p>
            <a:pPr marL="0" indent="0" algn="ctr">
              <a:buNone/>
            </a:pPr>
            <a:r>
              <a:rPr lang="en-US" sz="4000" b="1" dirty="0"/>
              <a:t>TRAFFICKED PERSONS/VICTIMS</a:t>
            </a:r>
          </a:p>
          <a:p>
            <a:pPr marL="0" indent="0" algn="ctr">
              <a:buNone/>
            </a:pPr>
            <a:r>
              <a:rPr lang="en-US" sz="4000" b="1" dirty="0"/>
              <a:t> GLOBALLY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ctr">
              <a:buNone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9CED39-3DE4-40A6-9B13-12C45DFB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53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158860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>
                <a:latin typeface="Arial "/>
              </a:rPr>
              <a:t>WHAT DO WE MEAN BY “TRAFFICKING?”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43818"/>
            <a:ext cx="12192000" cy="5514182"/>
          </a:xfrm>
        </p:spPr>
        <p:txBody>
          <a:bodyPr>
            <a:normAutofit fontScale="85000" lnSpcReduction="20000"/>
          </a:bodyPr>
          <a:lstStyle/>
          <a:p>
            <a:pPr marL="274320" indent="-274320">
              <a:lnSpc>
                <a:spcPct val="80000"/>
              </a:lnSpc>
              <a:buFont typeface="Wingdings"/>
              <a:buChar char=""/>
              <a:defRPr/>
            </a:pPr>
            <a:endParaRPr lang="en-US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sz="4300" b="1" dirty="0">
                <a:latin typeface="Arial" pitchFamily="34" charset="0"/>
                <a:cs typeface="Arial" pitchFamily="34" charset="0"/>
              </a:rPr>
              <a:t>RECRUITMENT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endParaRPr lang="en-US" sz="43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sz="4300" b="1" dirty="0">
                <a:latin typeface="Arial" pitchFamily="34" charset="0"/>
                <a:cs typeface="Arial" pitchFamily="34" charset="0"/>
              </a:rPr>
              <a:t>TRANSPORTATION</a:t>
            </a:r>
          </a:p>
          <a:p>
            <a:pPr marL="274320" indent="-274320" algn="ctr">
              <a:lnSpc>
                <a:spcPct val="80000"/>
              </a:lnSpc>
              <a:buNone/>
              <a:defRPr/>
            </a:pPr>
            <a:endParaRPr lang="en-US" sz="43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sz="4300" b="1" dirty="0">
                <a:latin typeface="Arial" pitchFamily="34" charset="0"/>
                <a:cs typeface="Arial" pitchFamily="34" charset="0"/>
              </a:rPr>
              <a:t>TRANSFER</a:t>
            </a:r>
          </a:p>
          <a:p>
            <a:pPr marL="274320" indent="-274320" algn="ctr">
              <a:lnSpc>
                <a:spcPct val="80000"/>
              </a:lnSpc>
              <a:buFont typeface="Wingdings"/>
              <a:buChar char=""/>
              <a:defRPr/>
            </a:pPr>
            <a:endParaRPr lang="en-US" sz="43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en-US" sz="4300" b="1" dirty="0">
                <a:latin typeface="Arial" pitchFamily="34" charset="0"/>
                <a:cs typeface="Arial" pitchFamily="34" charset="0"/>
              </a:rPr>
              <a:t>HARBORING OR RECEIPT </a:t>
            </a:r>
          </a:p>
          <a:p>
            <a:pPr marL="274320" indent="-274320" algn="ctr">
              <a:lnSpc>
                <a:spcPct val="80000"/>
              </a:lnSpc>
              <a:buNone/>
              <a:defRPr/>
            </a:pPr>
            <a:r>
              <a:rPr lang="en-US" sz="4300" b="1" dirty="0">
                <a:latin typeface="Arial" pitchFamily="34" charset="0"/>
                <a:cs typeface="Arial" pitchFamily="34" charset="0"/>
              </a:rPr>
              <a:t>   OF PERSONS </a:t>
            </a:r>
          </a:p>
          <a:p>
            <a:pPr marL="274320" indent="-274320" algn="ctr">
              <a:lnSpc>
                <a:spcPct val="80000"/>
              </a:lnSpc>
              <a:buNone/>
              <a:defRPr/>
            </a:pPr>
            <a:r>
              <a:rPr lang="en-US" sz="4300" dirty="0">
                <a:latin typeface="Arial" pitchFamily="34" charset="0"/>
                <a:cs typeface="Arial" pitchFamily="34" charset="0"/>
              </a:rPr>
              <a:t>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0BF0619-6F71-479A-BB03-940B56F41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65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8EF4CA-EBCA-4192-9D78-BD134EDDA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878" y="0"/>
            <a:ext cx="12192000" cy="1690689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WHY DOES TRAFFICKING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24DA59-6C91-42DC-9FFC-00E3E5EF6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8" y="1690689"/>
            <a:ext cx="12192000" cy="5167311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TO EXPLOIT SOMEONE FOR PROFIT</a:t>
            </a:r>
          </a:p>
          <a:p>
            <a:pPr marL="0" indent="0" algn="ctr">
              <a:buNone/>
            </a:pPr>
            <a:r>
              <a:rPr lang="en-US" sz="4000" b="1" dirty="0"/>
              <a:t>  </a:t>
            </a:r>
          </a:p>
          <a:p>
            <a:pPr marL="0" indent="0" algn="ctr">
              <a:buNone/>
            </a:pPr>
            <a:r>
              <a:rPr lang="en-US" sz="4000" b="1" dirty="0"/>
              <a:t>OR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TO USE SOMEONE TO </a:t>
            </a:r>
          </a:p>
          <a:p>
            <a:pPr marL="0" indent="0" algn="ctr">
              <a:buNone/>
            </a:pPr>
            <a:r>
              <a:rPr lang="en-US" sz="4000" b="1" dirty="0"/>
              <a:t>FILL A TRAFFICKER’S NEEDS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BB4AECA-3334-4BC6-A58F-E85E378D5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7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424B13-DD65-49DA-8047-BD213AE98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690689"/>
          </a:xfrm>
          <a:solidFill>
            <a:schemeClr val="accent4"/>
          </a:solidFill>
        </p:spPr>
        <p:txBody>
          <a:bodyPr/>
          <a:lstStyle/>
          <a:p>
            <a:pPr algn="ctr"/>
            <a:r>
              <a:rPr lang="en-US" b="1" dirty="0"/>
              <a:t>TYPES OF TRAFFICKING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192268-045F-4335-8473-788B0F993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1998" cy="51673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 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b="1" dirty="0"/>
              <a:t>COMMERCIAL SEX</a:t>
            </a:r>
          </a:p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FORCED LABOR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EEECF03-9131-436A-800B-0BB1FC73E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059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F3BB711-3AB4-4157-9F0A-94C64F523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82562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b="1" dirty="0"/>
              <a:t>FORMS OF COMMERCIAL SEXUAL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673C89EB-DA6E-4964-91E4-EC3555CAA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825625"/>
            <a:ext cx="12191999" cy="5032374"/>
          </a:xfrm>
        </p:spPr>
        <p:txBody>
          <a:bodyPr>
            <a:normAutofit lnSpcReduction="10000"/>
          </a:bodyPr>
          <a:lstStyle/>
          <a:p>
            <a:pPr marL="457200" lvl="1" indent="0" algn="ctr">
              <a:lnSpc>
                <a:spcPct val="170000"/>
              </a:lnSpc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STREET WORK – HOTELS, MOTELS</a:t>
            </a:r>
          </a:p>
          <a:p>
            <a:pPr marL="457200" lvl="1" indent="0" algn="ctr">
              <a:lnSpc>
                <a:spcPct val="170000"/>
              </a:lnSpc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BROTHELS</a:t>
            </a:r>
          </a:p>
          <a:p>
            <a:pPr marL="457200" lvl="1" indent="0" algn="ctr">
              <a:lnSpc>
                <a:spcPct val="170000"/>
              </a:lnSpc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MAIL ORDER BRIDES</a:t>
            </a:r>
          </a:p>
          <a:p>
            <a:pPr marL="457200" lvl="1" indent="0" algn="ctr">
              <a:lnSpc>
                <a:spcPct val="170000"/>
              </a:lnSpc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DANCERS</a:t>
            </a:r>
          </a:p>
          <a:p>
            <a:pPr marL="457200" lvl="1" indent="0" algn="ctr">
              <a:lnSpc>
                <a:spcPct val="170000"/>
              </a:lnSpc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PORNOGRAPHY</a:t>
            </a:r>
          </a:p>
          <a:p>
            <a:pPr marL="457200" lvl="1" indent="0" algn="ctr">
              <a:lnSpc>
                <a:spcPct val="170000"/>
              </a:lnSpc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MASSAGE PARLORS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40FD7D5-3FDD-4FE5-817B-E0AA1F0AC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219B3-474D-488F-AE09-4D02E40D6D8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58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FF3C57-DF5F-4986-9C64-684131324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82" y="12834"/>
            <a:ext cx="12155117" cy="1312729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b="1" dirty="0"/>
              <a:t>FORCED LABOR 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C80579-7C64-4C52-936A-90A850ED1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574" y="1325562"/>
            <a:ext cx="7584984" cy="5519603"/>
          </a:xfrm>
        </p:spPr>
        <p:txBody>
          <a:bodyPr anchor="b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AGRICULTURE/ RANCH WORK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FACTORIES/SWEATSHOPS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MINES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JANITORIAL SERVICES					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FOOD SERVICE/BUSSING TABLES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DOMESTIC SERVITUDE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BEGGING/STREET PEDDLING/DOOR TO DOOR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HOTEL, MOTEL CLEANING/ ROOM SERVICES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FISHING INDUSTRY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REMOVAL OF ORGANS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35F628-29A0-469C-A231-C65D6332D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8898" y="6359885"/>
            <a:ext cx="2734902" cy="361590"/>
          </a:xfrm>
        </p:spPr>
        <p:txBody>
          <a:bodyPr/>
          <a:lstStyle/>
          <a:p>
            <a:fld id="{6FD219B3-474D-488F-AE09-4D02E40D6D8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1596FDA-B51B-42BE-99AF-6C3E4F7EE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4405" y="1928648"/>
            <a:ext cx="2909395" cy="382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438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10713</TotalTime>
  <Words>754</Words>
  <Application>Microsoft Office PowerPoint</Application>
  <PresentationFormat>Widescreen</PresentationFormat>
  <Paragraphs>232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</vt:lpstr>
      <vt:lpstr>Arial Black</vt:lpstr>
      <vt:lpstr>Calibri</vt:lpstr>
      <vt:lpstr>Times New Roman</vt:lpstr>
      <vt:lpstr>Wingdings</vt:lpstr>
      <vt:lpstr>Office Theme</vt:lpstr>
      <vt:lpstr>PowerPoint Presentation</vt:lpstr>
      <vt:lpstr>Picture</vt:lpstr>
      <vt:lpstr>KEY PRINCIPLES OF CATHOLIC SOCIAL TEACHING</vt:lpstr>
      <vt:lpstr>HUMAN TRAFFICKING IS A  CRIME</vt:lpstr>
      <vt:lpstr>WHAT DO WE MEAN BY “TRAFFICKING?”</vt:lpstr>
      <vt:lpstr>WHY DOES TRAFFICKING EXIST?</vt:lpstr>
      <vt:lpstr>TYPES OF TRAFFICKING</vt:lpstr>
      <vt:lpstr>FORMS OF COMMERCIAL SEXUAL</vt:lpstr>
      <vt:lpstr>FORCED LABOR SITES</vt:lpstr>
      <vt:lpstr>HOW TRAFFICKERS CONTROL VICTIMS</vt:lpstr>
      <vt:lpstr>TRAFFICKERS CAN BE ANYONE</vt:lpstr>
      <vt:lpstr>SIGNS OF A TRAFFICKER</vt:lpstr>
      <vt:lpstr>MORE SIGNS OF A TRAFFICKER</vt:lpstr>
      <vt:lpstr>CONDITIONS WHICH LEAD TO PEOPLE BECOMING TRAFFICKING VICTIMS</vt:lpstr>
      <vt:lpstr>CONDITIONS THAT MAKE  TEENS VULNERABLE</vt:lpstr>
      <vt:lpstr>SIGNS SOMEONE IS BEING TRAFFICKED</vt:lpstr>
      <vt:lpstr>SIGNS SOMEONE IS BEING TRAFFICKED</vt:lpstr>
      <vt:lpstr>WHY TRAFFICKED PERSONS DO NOT ESCAPE</vt:lpstr>
      <vt:lpstr>WHY HUMAN TRAFFICKING CONTINUES TO GROW</vt:lpstr>
      <vt:lpstr>WHY HUMAN TRAFFICKING CONTINUES TO EXIST</vt:lpstr>
      <vt:lpstr>WHAT CAN I DO?</vt:lpstr>
      <vt:lpstr>BE ALERT!</vt:lpstr>
      <vt:lpstr>WHERE CAN I GET MORE HELP?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</dc:title>
  <dc:creator>Gerri Baum</dc:creator>
  <cp:lastModifiedBy>Owner</cp:lastModifiedBy>
  <cp:revision>206</cp:revision>
  <cp:lastPrinted>2019-03-09T17:58:59Z</cp:lastPrinted>
  <dcterms:created xsi:type="dcterms:W3CDTF">2018-10-31T18:44:38Z</dcterms:created>
  <dcterms:modified xsi:type="dcterms:W3CDTF">2021-03-04T00:27:56Z</dcterms:modified>
</cp:coreProperties>
</file>